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39" r:id="rId3"/>
    <p:sldId id="275" r:id="rId4"/>
    <p:sldId id="278" r:id="rId5"/>
    <p:sldId id="257" r:id="rId6"/>
    <p:sldId id="354" r:id="rId7"/>
    <p:sldId id="279" r:id="rId8"/>
    <p:sldId id="355" r:id="rId9"/>
    <p:sldId id="337" r:id="rId10"/>
    <p:sldId id="338" r:id="rId11"/>
    <p:sldId id="340" r:id="rId12"/>
    <p:sldId id="341" r:id="rId13"/>
    <p:sldId id="342" r:id="rId14"/>
    <p:sldId id="343" r:id="rId15"/>
    <p:sldId id="345" r:id="rId16"/>
    <p:sldId id="346" r:id="rId17"/>
    <p:sldId id="269" r:id="rId1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EF"/>
    <a:srgbClr val="D1D3D4"/>
    <a:srgbClr val="939598"/>
    <a:srgbClr val="8ED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 autoAdjust="0"/>
    <p:restoredTop sz="94660"/>
  </p:normalViewPr>
  <p:slideViewPr>
    <p:cSldViewPr>
      <p:cViewPr varScale="1">
        <p:scale>
          <a:sx n="125" d="100"/>
          <a:sy n="125" d="100"/>
        </p:scale>
        <p:origin x="121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A6EB7-82F0-41B7-BCBC-2D5764CD26F4}" type="datetimeFigureOut">
              <a:rPr lang="cs-CZ" smtClean="0"/>
              <a:t>23.8.2017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2AE4F1-5722-4EAF-924F-12D124AC8F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0922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5E7C3-F973-4514-92F7-7088F7D4DEB5}" type="datetimeFigureOut">
              <a:rPr lang="cs-CZ" smtClean="0"/>
              <a:t>23.8.2017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D6E69-C427-4E4C-9973-D5A3F692C2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2855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D6E69-C427-4E4C-9973-D5A3F692C20E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0212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BC1E-DF02-4BA0-BEC0-8DBB3B239963}" type="datetimeFigureOut">
              <a:rPr lang="cs-CZ" smtClean="0"/>
              <a:t>23.8.2017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B5F-282D-4A28-8A0D-921739464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9731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BC1E-DF02-4BA0-BEC0-8DBB3B239963}" type="datetimeFigureOut">
              <a:rPr lang="cs-CZ" smtClean="0"/>
              <a:t>23.8.2017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B5F-282D-4A28-8A0D-921739464129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11" y="6381328"/>
            <a:ext cx="1030814" cy="3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9367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BC1E-DF02-4BA0-BEC0-8DBB3B239963}" type="datetimeFigureOut">
              <a:rPr lang="cs-CZ" smtClean="0"/>
              <a:t>23.8.2017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B5F-282D-4A28-8A0D-921739464129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11" y="6381328"/>
            <a:ext cx="1030814" cy="3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1922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BC1E-DF02-4BA0-BEC0-8DBB3B239963}" type="datetimeFigureOut">
              <a:rPr lang="cs-CZ" smtClean="0"/>
              <a:t>23.8.2017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B5F-282D-4A28-8A0D-921739464129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11" y="6381328"/>
            <a:ext cx="1030814" cy="3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3856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BC1E-DF02-4BA0-BEC0-8DBB3B239963}" type="datetimeFigureOut">
              <a:rPr lang="cs-CZ" smtClean="0"/>
              <a:t>23.8.2017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B5F-282D-4A28-8A0D-921739464129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11" y="6381328"/>
            <a:ext cx="1030814" cy="3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8694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BC1E-DF02-4BA0-BEC0-8DBB3B239963}" type="datetimeFigureOut">
              <a:rPr lang="cs-CZ" smtClean="0"/>
              <a:t>23.8.2017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B5F-282D-4A28-8A0D-921739464129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11" y="6381328"/>
            <a:ext cx="1030814" cy="3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8375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BC1E-DF02-4BA0-BEC0-8DBB3B239963}" type="datetimeFigureOut">
              <a:rPr lang="cs-CZ" smtClean="0"/>
              <a:t>23.8.2017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B5F-282D-4A28-8A0D-921739464129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11" y="6381328"/>
            <a:ext cx="1030814" cy="3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712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BC1E-DF02-4BA0-BEC0-8DBB3B239963}" type="datetimeFigureOut">
              <a:rPr lang="cs-CZ" smtClean="0"/>
              <a:t>23.8.2017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B5F-282D-4A28-8A0D-921739464129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11" y="6381328"/>
            <a:ext cx="1030814" cy="3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307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BC1E-DF02-4BA0-BEC0-8DBB3B239963}" type="datetimeFigureOut">
              <a:rPr lang="cs-CZ" smtClean="0"/>
              <a:t>23.8.2017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B5F-282D-4A28-8A0D-921739464129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11" y="6381328"/>
            <a:ext cx="1030814" cy="3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6656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BC1E-DF02-4BA0-BEC0-8DBB3B239963}" type="datetimeFigureOut">
              <a:rPr lang="cs-CZ" smtClean="0"/>
              <a:t>23.8.2017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B5F-282D-4A28-8A0D-921739464129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11" y="6381328"/>
            <a:ext cx="1030814" cy="3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0307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BC1E-DF02-4BA0-BEC0-8DBB3B239963}" type="datetimeFigureOut">
              <a:rPr lang="cs-CZ" smtClean="0"/>
              <a:t>23.8.2017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B5F-282D-4A28-8A0D-921739464129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11" y="6381328"/>
            <a:ext cx="1030814" cy="3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7826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3BC1E-DF02-4BA0-BEC0-8DBB3B239963}" type="datetimeFigureOut">
              <a:rPr lang="cs-CZ" smtClean="0"/>
              <a:t>23.8.2017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8CB5F-282D-4A28-8A0D-921739464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264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kriegischova\Desktop\2016_01_19_mapa_titulk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4029"/>
            <a:ext cx="5534683" cy="592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0" y="1268760"/>
            <a:ext cx="7772400" cy="3528392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4000" dirty="0" smtClean="0"/>
              <a:t>Pracovní skupina </a:t>
            </a:r>
            <a:r>
              <a:rPr lang="cs-CZ" sz="6000" u="sng" dirty="0" smtClean="0"/>
              <a:t/>
            </a:r>
            <a:br>
              <a:rPr lang="cs-CZ" sz="6000" u="sng" dirty="0" smtClean="0"/>
            </a:br>
            <a:r>
              <a:rPr lang="cs-CZ" sz="6000" u="sng" dirty="0" err="1" smtClean="0"/>
              <a:t>Cyklodoprava</a:t>
            </a:r>
            <a:r>
              <a:rPr lang="cs-CZ" sz="53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sz="53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cs-CZ" sz="3100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67744" y="4077072"/>
            <a:ext cx="6400800" cy="2144885"/>
          </a:xfrm>
        </p:spPr>
        <p:txBody>
          <a:bodyPr>
            <a:normAutofit fontScale="70000" lnSpcReduction="20000"/>
          </a:bodyPr>
          <a:lstStyle/>
          <a:p>
            <a:pPr algn="r"/>
            <a:endParaRPr lang="cs-CZ" sz="2000" dirty="0" smtClean="0">
              <a:solidFill>
                <a:schemeClr val="tx1"/>
              </a:solidFill>
            </a:endParaRPr>
          </a:p>
          <a:p>
            <a:pPr algn="r"/>
            <a:r>
              <a:rPr lang="cs-CZ" sz="4400" dirty="0" smtClean="0">
                <a:solidFill>
                  <a:schemeClr val="tx1"/>
                </a:solidFill>
              </a:rPr>
              <a:t>Institut plánování a rozvoje </a:t>
            </a:r>
            <a:br>
              <a:rPr lang="cs-CZ" sz="4400" dirty="0" smtClean="0">
                <a:solidFill>
                  <a:schemeClr val="tx1"/>
                </a:solidFill>
              </a:rPr>
            </a:br>
            <a:r>
              <a:rPr lang="cs-CZ" sz="4400" dirty="0" smtClean="0">
                <a:solidFill>
                  <a:schemeClr val="tx1"/>
                </a:solidFill>
              </a:rPr>
              <a:t>hl. m. Prahy</a:t>
            </a:r>
          </a:p>
          <a:p>
            <a:pPr algn="r"/>
            <a:endParaRPr lang="cs-CZ" sz="4400" dirty="0">
              <a:solidFill>
                <a:schemeClr val="tx1"/>
              </a:solidFill>
            </a:endParaRPr>
          </a:p>
          <a:p>
            <a:pPr algn="r"/>
            <a:r>
              <a:rPr lang="cs-CZ" sz="4400" dirty="0" smtClean="0">
                <a:solidFill>
                  <a:schemeClr val="tx1"/>
                </a:solidFill>
              </a:rPr>
              <a:t>24. srpna 2017</a:t>
            </a:r>
            <a:endParaRPr lang="cs-CZ" sz="4400" dirty="0">
              <a:solidFill>
                <a:schemeClr val="tx1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65956"/>
            <a:ext cx="1787705" cy="642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093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3650" dirty="0"/>
              <a:t>Opatření </a:t>
            </a:r>
            <a:r>
              <a:rPr lang="cs-CZ" sz="3650" dirty="0" smtClean="0"/>
              <a:t>1.4.1 </a:t>
            </a:r>
            <a:r>
              <a:rPr lang="cs-CZ" sz="3650" dirty="0"/>
              <a:t>Strategie ITI </a:t>
            </a:r>
            <a:r>
              <a:rPr lang="cs-CZ" sz="3650" dirty="0" smtClean="0"/>
              <a:t>(</a:t>
            </a:r>
            <a:r>
              <a:rPr lang="cs-CZ" sz="3650" dirty="0" err="1" smtClean="0"/>
              <a:t>Cyklodoprava</a:t>
            </a:r>
            <a:r>
              <a:rPr lang="cs-CZ" sz="3650" dirty="0" smtClean="0"/>
              <a:t>)</a:t>
            </a:r>
            <a:endParaRPr lang="cs-CZ" sz="365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762674"/>
              </p:ext>
            </p:extLst>
          </p:nvPr>
        </p:nvGraphicFramePr>
        <p:xfrm>
          <a:off x="457200" y="1737373"/>
          <a:ext cx="8229599" cy="4251616"/>
        </p:xfrm>
        <a:graphic>
          <a:graphicData uri="http://schemas.openxmlformats.org/drawingml/2006/table">
            <a:tbl>
              <a:tblPr firstRow="1" bandRow="1"/>
              <a:tblGrid>
                <a:gridCol w="1981017"/>
                <a:gridCol w="1902171"/>
                <a:gridCol w="1981017"/>
                <a:gridCol w="2365394"/>
              </a:tblGrid>
              <a:tr h="32526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Indikátor</a:t>
                      </a:r>
                    </a:p>
                  </a:txBody>
                  <a:tcPr marL="7744" marR="7744" marT="77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E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Opatření </a:t>
                      </a:r>
                      <a:r>
                        <a:rPr lang="cs-CZ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1.4.1</a:t>
                      </a:r>
                      <a:endParaRPr lang="cs-CZ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4" marR="7744" marT="77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Výzva č. </a:t>
                      </a:r>
                      <a:r>
                        <a:rPr lang="cs-CZ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cs-CZ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4" marR="7744" marT="77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AEE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Předložené PZ</a:t>
                      </a:r>
                    </a:p>
                  </a:txBody>
                  <a:tcPr marL="7744" marR="7744" marT="77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EF"/>
                    </a:solidFill>
                  </a:tcPr>
                </a:tc>
              </a:tr>
              <a:tr h="33300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(ideální stav)</a:t>
                      </a:r>
                    </a:p>
                  </a:txBody>
                  <a:tcPr marL="7744" marR="7744" marT="77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099689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Délka nově vybudovaných cyklostezek a cyklotras (km</a:t>
                      </a:r>
                      <a:r>
                        <a:rPr lang="cs-CZ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69699" marR="7744" marT="77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4" marR="7744" marT="77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4" marR="7744" marT="77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36,74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4" marR="7744" marT="77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</a:tr>
              <a:tr h="449169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Délka rekonstruovaných cyklostezek a cyklotras (km</a:t>
                      </a:r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69699" marR="7744" marT="77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4" marR="7744" marT="77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4" marR="7744" marT="77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3,75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4" marR="7744" marT="77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</a:tr>
              <a:tr h="65826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 parkovacích míst pro jízdní kola (parkovací místa)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99" marR="7744" marT="77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4" marR="7744" marT="77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4" marR="7744" marT="77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4" marR="7744" marT="77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3D4"/>
                    </a:solidFill>
                  </a:tcPr>
                </a:tc>
              </a:tr>
              <a:tr h="658265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realizací vedoucích k bezpečnosti v dopravě </a:t>
                      </a:r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99" marR="7744" marT="77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4" marR="7744" marT="77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4" marR="7744" marT="77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44" marR="7744" marT="77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9598"/>
                    </a:solidFill>
                  </a:tcPr>
                </a:tc>
              </a:tr>
              <a:tr h="727963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Alokace ERDF </a:t>
                      </a:r>
                    </a:p>
                  </a:txBody>
                  <a:tcPr marL="7744" marR="7744" marT="77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187 340 000 Kč </a:t>
                      </a:r>
                      <a:endParaRPr lang="cs-CZ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4" marR="7744" marT="77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  <a:r>
                        <a:rPr lang="cs-CZ" sz="15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500 000</a:t>
                      </a:r>
                      <a:r>
                        <a:rPr lang="cs-CZ" sz="15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Kč</a:t>
                      </a:r>
                    </a:p>
                  </a:txBody>
                  <a:tcPr marL="7744" marR="7744" marT="77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211 313</a:t>
                      </a:r>
                      <a:r>
                        <a:rPr lang="cs-CZ" sz="15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516</a:t>
                      </a:r>
                      <a:r>
                        <a:rPr lang="cs-CZ" sz="15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Kč</a:t>
                      </a:r>
                      <a:endParaRPr lang="cs-CZ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44" marR="7744" marT="7744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261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5516" y="44624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Posouzení souladu PZ se strategií ITI PMO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87624"/>
            <a:ext cx="8229600" cy="54817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00AEEF"/>
                </a:solidFill>
              </a:rPr>
              <a:t>Výkonný tým nositele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Kontrola projektových záměrů </a:t>
            </a:r>
            <a:r>
              <a:rPr lang="cs-CZ" dirty="0" smtClean="0"/>
              <a:t>dle </a:t>
            </a:r>
            <a:r>
              <a:rPr lang="cs-CZ" dirty="0" smtClean="0"/>
              <a:t>kritérií ŘV ITI PMO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Předloženo 15 projektových </a:t>
            </a:r>
            <a:r>
              <a:rPr lang="cs-CZ" dirty="0" smtClean="0"/>
              <a:t>záměrů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Všechny projektové záměry byly zaslány žadatelům k úpravě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Doplnění informací o </a:t>
            </a:r>
            <a:r>
              <a:rPr lang="cs-CZ" dirty="0" smtClean="0"/>
              <a:t>udržitelnosti projektu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Kontrola a úprava indikátorů vztažených k projektu (indikátor 76100 a 76200 v km)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Úprava časového harmonogramu realizace projektu (předložení žádosti do výzvy ZS nejpozději do konce října)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Úprava chybné struktury financování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Všechny </a:t>
            </a:r>
            <a:r>
              <a:rPr lang="cs-CZ" dirty="0" smtClean="0"/>
              <a:t>PZ byly </a:t>
            </a:r>
            <a:r>
              <a:rPr lang="cs-CZ" dirty="0" smtClean="0"/>
              <a:t>před </a:t>
            </a:r>
            <a:r>
              <a:rPr lang="cs-CZ" dirty="0"/>
              <a:t>konáním pracovní </a:t>
            </a:r>
            <a:r>
              <a:rPr lang="cs-CZ" dirty="0" smtClean="0"/>
              <a:t>skupiny po úpravách </a:t>
            </a:r>
            <a:r>
              <a:rPr lang="cs-CZ" dirty="0" smtClean="0"/>
              <a:t>vyhodnoceny </a:t>
            </a:r>
            <a:r>
              <a:rPr lang="cs-CZ" dirty="0" smtClean="0"/>
              <a:t>kladně</a:t>
            </a:r>
            <a:endParaRPr lang="cs-CZ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i="1" dirty="0" smtClean="0"/>
              <a:t>V případě neúčasti žadatele na PS, může dojít k nesplnění kritéria „Předkladatelé prokazatelně připravovali projektový záměr v koordinaci s nositelem ITI PMO“.</a:t>
            </a:r>
            <a:endParaRPr lang="cs-CZ" sz="26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83342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Posouzení souladu PZ se strategií ITI PMO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00AEEF"/>
                </a:solidFill>
              </a:rPr>
              <a:t>Cíl pracovní skupiny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Možnost A) Vytvořit konsenzem takový soubor, který naplní parametry výzvy (při využití maximální alokace a splnění indikátorů)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Možnost B) Předat ŘV ITI PMO celý soubor kladně vyhodnocených projektových záměrů, který využije k hodnocení doplňkových kritérií</a:t>
            </a:r>
            <a:endParaRPr lang="cs-CZ" sz="2600" b="1" dirty="0" smtClean="0"/>
          </a:p>
          <a:p>
            <a:pPr marL="0" indent="0">
              <a:buNone/>
            </a:pPr>
            <a:endParaRPr lang="cs-CZ" sz="2600" b="1" dirty="0" smtClean="0"/>
          </a:p>
        </p:txBody>
      </p:sp>
    </p:spTree>
    <p:extLst>
      <p:ext uri="{BB962C8B-B14F-4D97-AF65-F5344CB8AC3E}">
        <p14:creationId xmlns:p14="http://schemas.microsoft.com/office/powerpoint/2010/main" val="242877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Posouzení souladu PZ se strategií ITI PMO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00AEEF"/>
                </a:solidFill>
              </a:rPr>
              <a:t>Řídicí výbor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Nemůže vydat vyjádření o souladu nad rámec alokace výzvy (podmínka ŘO IROP)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Doplňková kritéria budou použita v případě, že projektové záměry přesáhnou 100 % alokace</a:t>
            </a:r>
          </a:p>
          <a:p>
            <a:pPr marL="0" indent="0">
              <a:buNone/>
            </a:pPr>
            <a:endParaRPr lang="cs-CZ" sz="2600" b="1" dirty="0"/>
          </a:p>
          <a:p>
            <a:pPr marL="0" indent="0">
              <a:buNone/>
            </a:pPr>
            <a:r>
              <a:rPr lang="cs-CZ" sz="2600" b="1" dirty="0" smtClean="0"/>
              <a:t>Projektovou žádost může žadatel podat i s nesouladným vyjádřením ŘV ITI PMO.</a:t>
            </a:r>
          </a:p>
        </p:txBody>
      </p:sp>
    </p:spTree>
    <p:extLst>
      <p:ext uri="{BB962C8B-B14F-4D97-AF65-F5344CB8AC3E}">
        <p14:creationId xmlns:p14="http://schemas.microsoft.com/office/powerpoint/2010/main" val="289251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Další postup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91264" cy="4785395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Jednání ŘV ITI PMO – 27. září 2017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Vydání vyjádření ŘV</a:t>
            </a:r>
            <a:r>
              <a:rPr lang="cs-CZ" dirty="0"/>
              <a:t> ITI PMO</a:t>
            </a:r>
            <a:r>
              <a:rPr lang="cs-CZ" dirty="0" smtClean="0"/>
              <a:t> – nejpozději 6. října 2017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Výzva zprostředkujícího subjektu byla vyhlášena v MS2014+ dne 28. června 2017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Příjem žádostí bude </a:t>
            </a:r>
            <a:r>
              <a:rPr lang="cs-CZ" dirty="0"/>
              <a:t>v MS2014+ </a:t>
            </a:r>
            <a:r>
              <a:rPr lang="cs-CZ" dirty="0" smtClean="0"/>
              <a:t>otevřen 9. října 2017 </a:t>
            </a:r>
            <a:br>
              <a:rPr lang="cs-CZ" dirty="0" smtClean="0"/>
            </a:br>
            <a:r>
              <a:rPr lang="cs-CZ" dirty="0" smtClean="0"/>
              <a:t>od 16:00 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Upozornění kritérium souladu PZ a projektové žádosti: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Hodnoty </a:t>
            </a:r>
            <a:r>
              <a:rPr lang="cs-CZ" dirty="0"/>
              <a:t>indikátorů v žádosti o podporu jsou </a:t>
            </a:r>
            <a:r>
              <a:rPr lang="cs-CZ" u="sng" dirty="0"/>
              <a:t>stejné jako hodnoty indikátorů uvedené v projektovém záměru</a:t>
            </a:r>
            <a:r>
              <a:rPr lang="cs-CZ" dirty="0"/>
              <a:t> nebo jsou vyšší či nižší </a:t>
            </a:r>
            <a:r>
              <a:rPr lang="cs-CZ" u="sng" dirty="0"/>
              <a:t>max. o 5 % </a:t>
            </a:r>
            <a:r>
              <a:rPr lang="cs-CZ" dirty="0"/>
              <a:t>a tato změna je </a:t>
            </a:r>
            <a:r>
              <a:rPr lang="cs-CZ" dirty="0" smtClean="0"/>
              <a:t>popsána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V</a:t>
            </a:r>
            <a:r>
              <a:rPr lang="cs-CZ" dirty="0" smtClean="0"/>
              <a:t>ýše </a:t>
            </a:r>
            <a:r>
              <a:rPr lang="cs-CZ" dirty="0"/>
              <a:t>dotace z EU v žádosti o podporu </a:t>
            </a:r>
            <a:r>
              <a:rPr lang="cs-CZ" u="sng" dirty="0"/>
              <a:t>nepřevyšuje částku uvedenou v projektovém záměru</a:t>
            </a:r>
            <a:endParaRPr lang="cs-CZ" u="sng" dirty="0" smtClean="0"/>
          </a:p>
        </p:txBody>
      </p:sp>
    </p:spTree>
    <p:extLst>
      <p:ext uri="{BB962C8B-B14F-4D97-AF65-F5344CB8AC3E}">
        <p14:creationId xmlns:p14="http://schemas.microsoft.com/office/powerpoint/2010/main" val="216537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K</a:t>
            </a:r>
            <a:r>
              <a:rPr lang="cs-CZ" dirty="0" smtClean="0"/>
              <a:t>ritéria přijatelnosti - upozornění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Projekt bude realizován na území Pražské metropolitní oblasti, vyjma území hl. m. Prahy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Žádost o podporu odpovídá projektovému záměru, ke kterému vydal své vyjádření ŘV ITI PMO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Žádost a projektový záměr se shodují v údajích žadatel, popis projektu a hodnoty indikátorů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b="1" dirty="0" smtClean="0"/>
              <a:t>Hodnoty </a:t>
            </a:r>
            <a:r>
              <a:rPr lang="cs-CZ" b="1" dirty="0"/>
              <a:t>indikátorů </a:t>
            </a:r>
            <a:r>
              <a:rPr lang="cs-CZ" dirty="0"/>
              <a:t>v žádosti o podporu </a:t>
            </a:r>
            <a:r>
              <a:rPr lang="cs-CZ" b="1" dirty="0"/>
              <a:t>jsou stejné </a:t>
            </a:r>
            <a:r>
              <a:rPr lang="cs-CZ" dirty="0"/>
              <a:t>jako hodnoty indikátorů uvedené v projektovém záměru nebo </a:t>
            </a:r>
            <a:r>
              <a:rPr lang="cs-CZ" b="1" dirty="0"/>
              <a:t>jsou vyšší či nižší max. o 5 % </a:t>
            </a:r>
            <a:r>
              <a:rPr lang="cs-CZ" dirty="0"/>
              <a:t>a tato změna je popsána.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dirty="0" smtClean="0"/>
              <a:t>Zároveň </a:t>
            </a:r>
            <a:r>
              <a:rPr lang="cs-CZ" b="1" dirty="0" smtClean="0"/>
              <a:t>výše dotace z EU v žádosti </a:t>
            </a:r>
            <a:r>
              <a:rPr lang="cs-CZ" dirty="0"/>
              <a:t>o podporu </a:t>
            </a:r>
            <a:r>
              <a:rPr lang="cs-CZ" b="1" dirty="0"/>
              <a:t>nepřevyšuje částku </a:t>
            </a:r>
            <a:r>
              <a:rPr lang="cs-CZ" dirty="0"/>
              <a:t>uvedenou </a:t>
            </a:r>
            <a:r>
              <a:rPr lang="cs-CZ" b="1" dirty="0"/>
              <a:t>v projektovém záměru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653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0060" y="0"/>
            <a:ext cx="8435280" cy="836712"/>
          </a:xfrm>
        </p:spPr>
        <p:txBody>
          <a:bodyPr>
            <a:noAutofit/>
          </a:bodyPr>
          <a:lstStyle/>
          <a:p>
            <a:r>
              <a:rPr lang="cs-CZ" sz="4000" dirty="0" smtClean="0"/>
              <a:t>Kritéria věcného hodnocení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836712"/>
            <a:ext cx="8591812" cy="58326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500" b="1" u="sng" dirty="0" err="1" smtClean="0">
                <a:solidFill>
                  <a:srgbClr val="00AEEF"/>
                </a:solidFill>
              </a:rPr>
              <a:t>Cyklodoprava</a:t>
            </a:r>
            <a:endParaRPr lang="cs-CZ" sz="3500" b="1" u="sng" dirty="0" smtClean="0">
              <a:solidFill>
                <a:srgbClr val="00AEEF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600" b="1" dirty="0" smtClean="0"/>
              <a:t>Minimálně 10 bodů (max. 50 bodů):</a:t>
            </a:r>
            <a:endParaRPr lang="cs-CZ" sz="2600" b="1" dirty="0" smtClean="0">
              <a:solidFill>
                <a:srgbClr val="00AEEF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Projekt povede ke zvýšení bezpečnosti dopravy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Projekt </a:t>
            </a:r>
            <a:r>
              <a:rPr lang="cs-CZ" dirty="0" smtClean="0"/>
              <a:t>přispěje ke svedení cyklistické dopravy z pozemní komunikace zatížené automobilovou dopravou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Projekt přispěje k propojení cyklistické infrastruktury na území Pražské metropolitní oblasti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Projekt přispěje k podpoře železniční dopravy na území Pražské metropolitní </a:t>
            </a:r>
            <a:r>
              <a:rPr lang="cs-CZ" dirty="0" smtClean="0"/>
              <a:t>oblasti.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</a:t>
            </a:r>
            <a:r>
              <a:rPr lang="cs-CZ" dirty="0" smtClean="0"/>
              <a:t>rojekt </a:t>
            </a:r>
            <a:r>
              <a:rPr lang="cs-CZ" dirty="0"/>
              <a:t>přispěje k podpoře cyklistické dopravy na území Pražské metropolitní oblasti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Projekt zahrnuje realizaci nových parkovacích míst pro </a:t>
            </a:r>
            <a:r>
              <a:rPr lang="cs-CZ" dirty="0" smtClean="0"/>
              <a:t>kola</a:t>
            </a:r>
          </a:p>
        </p:txBody>
      </p:sp>
    </p:spTree>
    <p:extLst>
      <p:ext uri="{BB962C8B-B14F-4D97-AF65-F5344CB8AC3E}">
        <p14:creationId xmlns:p14="http://schemas.microsoft.com/office/powerpoint/2010/main" val="160329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kriegischova\Desktop\2016_01_19_mapa_titul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720"/>
            <a:ext cx="5080001" cy="544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39357" y="1340768"/>
            <a:ext cx="4392489" cy="598811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5300" dirty="0" smtClean="0"/>
              <a:t>Děkujeme  za pozornost!</a:t>
            </a:r>
            <a:r>
              <a:rPr lang="cs-CZ" sz="53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sz="53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cs-CZ" sz="2700" i="1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65956"/>
            <a:ext cx="1787705" cy="642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délník 3"/>
          <p:cNvSpPr/>
          <p:nvPr/>
        </p:nvSpPr>
        <p:spPr>
          <a:xfrm>
            <a:off x="4464576" y="306896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Manažerka ITI</a:t>
            </a:r>
          </a:p>
          <a:p>
            <a:pPr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Kristina Kleinwächterová</a:t>
            </a:r>
          </a:p>
          <a:p>
            <a:pPr>
              <a:spcAft>
                <a:spcPts val="0"/>
              </a:spcAft>
            </a:pPr>
            <a:r>
              <a:rPr lang="cs-CZ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kleinwachterova@ipr.praha.eu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tel. 236 004 631</a:t>
            </a:r>
          </a:p>
          <a:p>
            <a:pPr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Asistent ITI</a:t>
            </a:r>
          </a:p>
          <a:p>
            <a:pPr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Ondřej Kubíček</a:t>
            </a:r>
          </a:p>
          <a:p>
            <a:pPr>
              <a:spcAft>
                <a:spcPts val="0"/>
              </a:spcAft>
            </a:pPr>
            <a:r>
              <a:rPr lang="cs-CZ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kubicek@ipr.praha.eu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Tematický koordinátor pro 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dopravu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Patrik Macho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macho@kr-s.cz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73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Úvodní slovo a představení odborníků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Proces hodnocení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Aktuální stav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Další postup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647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Integrovaná strategie pro ITI PMO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Integrovaný nástroj pro </a:t>
            </a:r>
            <a:r>
              <a:rPr lang="cs-CZ" dirty="0" smtClean="0"/>
              <a:t>nové programové období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Specifikace </a:t>
            </a:r>
            <a:r>
              <a:rPr lang="cs-CZ" dirty="0"/>
              <a:t>čerpání prostředků z ESI fondů na území PMO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Specifikace aktivit pro danou oblast, ale nejedná se o </a:t>
            </a:r>
            <a:r>
              <a:rPr lang="cs-CZ" b="1" i="1" dirty="0"/>
              <a:t>„změkčování“ </a:t>
            </a:r>
            <a:r>
              <a:rPr lang="cs-CZ" b="1" dirty="0"/>
              <a:t>podmínek nastavených IROP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Důraz na </a:t>
            </a:r>
            <a:r>
              <a:rPr lang="cs-CZ" b="1" dirty="0"/>
              <a:t>„územní integrovaný přístup“</a:t>
            </a:r>
          </a:p>
        </p:txBody>
      </p:sp>
    </p:spTree>
    <p:extLst>
      <p:ext uri="{BB962C8B-B14F-4D97-AF65-F5344CB8AC3E}">
        <p14:creationId xmlns:p14="http://schemas.microsoft.com/office/powerpoint/2010/main" val="121762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Zacílení podpory z IROP v ITI</a:t>
            </a:r>
            <a:endParaRPr lang="cs-CZ" dirty="0"/>
          </a:p>
        </p:txBody>
      </p:sp>
      <p:pic>
        <p:nvPicPr>
          <p:cNvPr id="4" name="Picture 2" descr="C:\Users\kriegischova\Desktop\mapa vymezení_bez Prah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36446"/>
            <a:ext cx="8172400" cy="552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82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smtClean="0"/>
              <a:t>Proces schvalování projektů</a:t>
            </a:r>
            <a:endParaRPr lang="cs-CZ" dirty="0"/>
          </a:p>
        </p:txBody>
      </p:sp>
      <p:pic>
        <p:nvPicPr>
          <p:cNvPr id="1026" name="Picture 2" descr="C:\Users\kriegischova\Desktop\2015_11_28_tab_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2886"/>
            <a:ext cx="8899471" cy="6568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794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4" name="Picture 2" descr="C:\Users\kriegischova\Desktop\2015_11_28_tab_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8417"/>
            <a:ext cx="8299958" cy="5869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604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Předložené projektové záměry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363272" cy="453650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2800" dirty="0" smtClean="0"/>
              <a:t>15 předložených projektových záměrů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2800" dirty="0" smtClean="0"/>
              <a:t>projektové </a:t>
            </a:r>
            <a:r>
              <a:rPr lang="cs-CZ" altLang="cs-CZ" sz="2800" dirty="0"/>
              <a:t>záměry za </a:t>
            </a:r>
            <a:r>
              <a:rPr lang="cs-CZ" altLang="cs-CZ" sz="2800" dirty="0" smtClean="0"/>
              <a:t>211 313 516,35 Kč (Podpora z ERDF)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2800" dirty="0" smtClean="0"/>
              <a:t>Celkový součet hodnot indikátorů: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sz="2400" dirty="0" smtClean="0"/>
              <a:t>Délka </a:t>
            </a:r>
            <a:r>
              <a:rPr lang="cs-CZ" sz="2400" dirty="0"/>
              <a:t>nově vybudovaných cyklostezek a </a:t>
            </a:r>
            <a:r>
              <a:rPr lang="cs-CZ" sz="2400" dirty="0" smtClean="0"/>
              <a:t>cyklotras: </a:t>
            </a:r>
            <a:r>
              <a:rPr lang="cs-CZ" altLang="cs-CZ" sz="2400" b="1" dirty="0" smtClean="0"/>
              <a:t>36,74 km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sz="2400" dirty="0" smtClean="0"/>
              <a:t>Délka </a:t>
            </a:r>
            <a:r>
              <a:rPr lang="cs-CZ" sz="2400" dirty="0"/>
              <a:t>rekonstruovaných cyklostezek a </a:t>
            </a:r>
            <a:r>
              <a:rPr lang="cs-CZ" sz="2400" dirty="0" smtClean="0"/>
              <a:t>cyklotras: </a:t>
            </a:r>
            <a:r>
              <a:rPr lang="cs-CZ" altLang="cs-CZ" sz="2400" b="1" dirty="0" smtClean="0"/>
              <a:t>3,75 km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sz="2400" dirty="0" smtClean="0"/>
              <a:t>Počet  </a:t>
            </a:r>
            <a:r>
              <a:rPr lang="cs-CZ" sz="2400" dirty="0"/>
              <a:t>parkovacích míst pro jízdní </a:t>
            </a:r>
            <a:r>
              <a:rPr lang="cs-CZ" sz="2400" dirty="0" smtClean="0"/>
              <a:t>kola: </a:t>
            </a:r>
            <a:r>
              <a:rPr lang="cs-CZ" sz="2400" b="1" dirty="0" smtClean="0"/>
              <a:t>365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sz="2400" dirty="0" smtClean="0"/>
              <a:t>Počet </a:t>
            </a:r>
            <a:r>
              <a:rPr lang="cs-CZ" sz="2400" dirty="0"/>
              <a:t>realizací vedoucích k bezpečnosti v </a:t>
            </a:r>
            <a:r>
              <a:rPr lang="cs-CZ" sz="2400" dirty="0" smtClean="0"/>
              <a:t>dopravě: </a:t>
            </a:r>
            <a:r>
              <a:rPr lang="cs-CZ" sz="2400" b="1" dirty="0" smtClean="0"/>
              <a:t>14 </a:t>
            </a:r>
            <a:endParaRPr lang="cs-CZ" alt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664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9677211"/>
              </p:ext>
            </p:extLst>
          </p:nvPr>
        </p:nvGraphicFramePr>
        <p:xfrm>
          <a:off x="457200" y="188641"/>
          <a:ext cx="8236624" cy="6192690"/>
        </p:xfrm>
        <a:graphic>
          <a:graphicData uri="http://schemas.openxmlformats.org/drawingml/2006/table">
            <a:tbl>
              <a:tblPr/>
              <a:tblGrid>
                <a:gridCol w="1861942"/>
                <a:gridCol w="955864"/>
                <a:gridCol w="858784"/>
                <a:gridCol w="458020"/>
                <a:gridCol w="881068"/>
                <a:gridCol w="881068"/>
                <a:gridCol w="577502"/>
                <a:gridCol w="577502"/>
                <a:gridCol w="587458"/>
                <a:gridCol w="597416"/>
              </a:tblGrid>
              <a:tr h="88988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Název</a:t>
                      </a:r>
                    </a:p>
                  </a:txBody>
                  <a:tcPr marL="5559" marR="5559" marT="55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Žadatel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ORP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Termín realizace projektu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CZV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Podpora Unie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Délka nově vybudovaných cyklostezek a cyklotras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Délka rekonstruovaných cyklostezek a cyklotras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 parkovacích míst pro jízdní kola (parkovací místa)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realizací vedoucích k bezpečnosti v dopravě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3042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Cyklostezka a 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cyklokoridor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 Bašti</a:t>
                      </a:r>
                    </a:p>
                  </a:txBody>
                  <a:tcPr marL="5559" marR="5559" marT="55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Obec Bašť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Brandýs n. Labem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1/16 - 9/18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1 375 242,38 Kč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1 168 956,02 Kč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1,126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352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Cyklostezka Mirošovice - Mnichovice kolem Božkovského jezírka, podpora udržitelné formy dopravy v regionu</a:t>
                      </a:r>
                    </a:p>
                  </a:txBody>
                  <a:tcPr marL="5559" marR="5559" marT="55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Obec Mirošovice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Říčany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4/18 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cs-CZ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11/18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6 000 000,00 Kč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5 100 000,00 Kč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3,235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234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Cyklostezka do Prahy na kole, úsek Mnichovice - Kolovraty, 1. část Říčany</a:t>
                      </a:r>
                    </a:p>
                  </a:txBody>
                  <a:tcPr marL="5559" marR="5559" marT="55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Město Říčany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Říčany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6/18 - 8/19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29 000 000,00 Kč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24 650 000,00 Kč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3,511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234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Cyklostezka do Prahy na kole, úsek </a:t>
                      </a:r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Mnichovice </a:t>
                      </a: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Kolovraty, 2. část Říčany</a:t>
                      </a:r>
                    </a:p>
                  </a:txBody>
                  <a:tcPr marL="5559" marR="5559" marT="55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Město Říčany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Říčany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6/18 - 8/19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26 200 000,00 Kč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22 270 000,00 Kč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4,005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352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Cyklostezka do Prahy na kole, úsek Mnichovice - Kolovraty, část 3. - Všestary</a:t>
                      </a:r>
                    </a:p>
                  </a:txBody>
                  <a:tcPr marL="5559" marR="5559" marT="55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Obec Všestary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Říčany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6/18 - 8/19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16 500 000,00 Kč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14 025 000,00 Kč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2,785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352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Cyklostezka do Prahy na kole, úsek Mnichovice - Kolovraty, část 4. - Mnichovice</a:t>
                      </a:r>
                    </a:p>
                  </a:txBody>
                  <a:tcPr marL="5559" marR="5559" marT="55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Město Mnichovice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Říčany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6/18 - 8/19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29 600 000,00 Kč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25 160 000,00 Kč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4,087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2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Vybudování cyklostezky Dobříš - Stará Huť</a:t>
                      </a:r>
                    </a:p>
                  </a:txBody>
                  <a:tcPr marL="5559" marR="5559" marT="55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Město Dobříš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Dobříš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5/18 - 10/18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10 000 000,00 Kč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8 500 000,00 Kč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0,923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2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Vybudování cyklostezky - ulice Klučovská, Český Brod</a:t>
                      </a:r>
                    </a:p>
                  </a:txBody>
                  <a:tcPr marL="5559" marR="5559" marT="55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Město Český Brod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Český Brod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9/18 - 5/19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8 600 000,00 Kč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7 310 000,00 Kč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0,725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2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Labská cyklostezka, úsek Kostelec n. L. - Kozly</a:t>
                      </a:r>
                    </a:p>
                  </a:txBody>
                  <a:tcPr marL="5559" marR="5559" marT="55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Neratovice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6/18 - 6/19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30 000 000,00 Kč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25 500 000,00 Kč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4,62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2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Labská cyklostezka, úsek Kozly - Tuhaň</a:t>
                      </a:r>
                    </a:p>
                  </a:txBody>
                  <a:tcPr marL="5559" marR="5559" marT="55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Neratovice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6/18 - 6/20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30 000 000,00 Kč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25 500 000,00 Kč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5,15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2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Vybudování bezpečných cyklotras ve městě Řevnice</a:t>
                      </a:r>
                    </a:p>
                  </a:txBody>
                  <a:tcPr marL="5559" marR="5559" marT="55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Město Řevnice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Černošice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4/18 - 7/19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15 419 696,50 Kč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13 106 742,03 Kč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0,51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2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Dopravní cyklostezka Lhota - Zbraslav</a:t>
                      </a:r>
                    </a:p>
                  </a:txBody>
                  <a:tcPr marL="5559" marR="5559" marT="55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Obec Dolní Břežany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Černošice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3/17 - 11/18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10 101 210,00 Kč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8 586 028,50 Kč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2,76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2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Výstavba stezek pro chodce a cyklisty Sibřina a Stupnice</a:t>
                      </a:r>
                    </a:p>
                  </a:txBody>
                  <a:tcPr marL="5559" marR="5559" marT="55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Obec Sibřina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Brandýs n. Labem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11/16 - 6/19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13 500 000,00 Kč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11 475 000,00 Kč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1,057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2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Vybudování bezpečných cyklotras ve městě Mšeno</a:t>
                      </a:r>
                    </a:p>
                  </a:txBody>
                  <a:tcPr marL="5559" marR="5559" marT="55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město Mšeno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Mělník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4/18 - 7/19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7 683 500,00 Kč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6 530 975,00 Kč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1,629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Podpora </a:t>
                      </a:r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cyklodopravy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 Mělníku</a:t>
                      </a:r>
                    </a:p>
                  </a:txBody>
                  <a:tcPr marL="5559" marR="5559" marT="55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Mělník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Mělník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4/18 - 11/18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14 624 488,00 Kč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12 430 814,80 Kč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2,532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32"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5559" marR="5559" marT="55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248 604 136,88 Kč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211 313 516,35 Kč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36,74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3,75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5559" marR="5559" marT="55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0013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700" dirty="0" smtClean="0"/>
              <a:t>Alokace opatření Strategie ITI (</a:t>
            </a:r>
            <a:r>
              <a:rPr lang="cs-CZ" sz="3700" dirty="0" err="1" smtClean="0"/>
              <a:t>Cyklodoprava</a:t>
            </a:r>
            <a:r>
              <a:rPr lang="cs-CZ" sz="3700" dirty="0" smtClean="0"/>
              <a:t>)</a:t>
            </a:r>
            <a:endParaRPr lang="cs-CZ" sz="37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b="1" dirty="0">
                <a:cs typeface="Arial" charset="0"/>
              </a:rPr>
              <a:t>Opatření </a:t>
            </a:r>
            <a:r>
              <a:rPr lang="cs-CZ" b="1" dirty="0" smtClean="0">
                <a:cs typeface="Arial" charset="0"/>
              </a:rPr>
              <a:t>1.4.1 </a:t>
            </a:r>
            <a:r>
              <a:rPr lang="cs-CZ" b="1" dirty="0">
                <a:cs typeface="Arial" charset="0"/>
              </a:rPr>
              <a:t>Strategie ITI </a:t>
            </a:r>
            <a:r>
              <a:rPr lang="cs-CZ" sz="2800" b="1" dirty="0" smtClean="0">
                <a:cs typeface="Arial" charset="0"/>
              </a:rPr>
              <a:t>(</a:t>
            </a:r>
            <a:r>
              <a:rPr lang="cs-CZ" sz="2800" b="1" smtClean="0">
                <a:cs typeface="Arial" charset="0"/>
              </a:rPr>
              <a:t>Cyklodoprava)</a:t>
            </a:r>
            <a:endParaRPr lang="cs-CZ" sz="2800" b="1" dirty="0">
              <a:cs typeface="Arial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Celkové způsobilé výdaje	</a:t>
            </a:r>
            <a:r>
              <a:rPr lang="cs-CZ" b="1" dirty="0" smtClean="0"/>
              <a:t>220 400 000 Kč</a:t>
            </a:r>
            <a:endParaRPr lang="cs-CZ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Příspěvek Unie – IROP	</a:t>
            </a:r>
            <a:r>
              <a:rPr lang="cs-CZ" b="1" u="sng" dirty="0" smtClean="0">
                <a:solidFill>
                  <a:srgbClr val="00AEEF"/>
                </a:solidFill>
              </a:rPr>
              <a:t>187 340 000 Kč</a:t>
            </a:r>
            <a:endParaRPr lang="cs-CZ" b="1" u="sng" dirty="0">
              <a:solidFill>
                <a:srgbClr val="00AEEF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Alokace ve výzvě nositele č. 8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Příspěvek Unie – IROP	</a:t>
            </a:r>
            <a:r>
              <a:rPr lang="cs-CZ" u="sng" dirty="0" smtClean="0"/>
              <a:t>127 500 000 Kč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68 % z celkové alokace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Zbývá 59 840 000 Kč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b="1" u="sng" dirty="0"/>
          </a:p>
          <a:p>
            <a:pPr>
              <a:buFont typeface="Wingdings" panose="05000000000000000000" pitchFamily="2" charset="2"/>
              <a:buChar char="Ø"/>
            </a:pPr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55664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3383</TotalTime>
  <Words>1128</Words>
  <Application>Microsoft Office PowerPoint</Application>
  <PresentationFormat>Předvádění na obrazovce (4:3)</PresentationFormat>
  <Paragraphs>292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Motiv systému Office</vt:lpstr>
      <vt:lpstr>  Pracovní skupina  Cyklodoprava  </vt:lpstr>
      <vt:lpstr>Program</vt:lpstr>
      <vt:lpstr>Integrovaná strategie pro ITI PMO</vt:lpstr>
      <vt:lpstr>Zacílení podpory z IROP v ITI</vt:lpstr>
      <vt:lpstr>Proces schvalování projektů</vt:lpstr>
      <vt:lpstr> </vt:lpstr>
      <vt:lpstr>Předložené projektové záměry</vt:lpstr>
      <vt:lpstr> </vt:lpstr>
      <vt:lpstr>Alokace opatření Strategie ITI (Cyklodoprava)</vt:lpstr>
      <vt:lpstr>Opatření 1.4.1 Strategie ITI (Cyklodoprava)</vt:lpstr>
      <vt:lpstr>Posouzení souladu PZ se strategií ITI PMO</vt:lpstr>
      <vt:lpstr>Posouzení souladu PZ se strategií ITI PMO</vt:lpstr>
      <vt:lpstr>Posouzení souladu PZ se strategií ITI PMO</vt:lpstr>
      <vt:lpstr>Další postup</vt:lpstr>
      <vt:lpstr>Kritéria přijatelnosti - upozornění</vt:lpstr>
      <vt:lpstr>Kritéria věcného hodnocení</vt:lpstr>
      <vt:lpstr>   Děkujeme  za pozornost! 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Kriegischová Lenka (IPR/SSP)</dc:creator>
  <cp:lastModifiedBy>Kleinwächterová Kristína Mgr. (IPR/SSP)</cp:lastModifiedBy>
  <cp:revision>178</cp:revision>
  <cp:lastPrinted>2017-08-23T08:48:43Z</cp:lastPrinted>
  <dcterms:created xsi:type="dcterms:W3CDTF">2016-01-20T08:04:53Z</dcterms:created>
  <dcterms:modified xsi:type="dcterms:W3CDTF">2017-08-23T12:43:32Z</dcterms:modified>
</cp:coreProperties>
</file>